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39" r:id="rId3"/>
    <p:sldId id="275" r:id="rId4"/>
    <p:sldId id="257" r:id="rId5"/>
    <p:sldId id="279" r:id="rId6"/>
    <p:sldId id="358" r:id="rId7"/>
    <p:sldId id="337" r:id="rId8"/>
    <p:sldId id="338" r:id="rId9"/>
    <p:sldId id="340" r:id="rId10"/>
    <p:sldId id="341" r:id="rId11"/>
    <p:sldId id="361" r:id="rId12"/>
    <p:sldId id="362" r:id="rId13"/>
    <p:sldId id="360" r:id="rId14"/>
    <p:sldId id="359" r:id="rId15"/>
    <p:sldId id="363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43" r:id="rId27"/>
    <p:sldId id="269" r:id="rId2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23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22. srpna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22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21.8.2017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zp.cz/vyzvy/82-vyzva/dokument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adomir.bocek@hotmail.com" TargetMode="Externa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einwachterova@ipr.praha.e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29175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67944" y="1412776"/>
            <a:ext cx="7268344" cy="2303289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smtClean="0"/>
              <a:t>Protipovodňová</a:t>
            </a:r>
            <a:br>
              <a:rPr lang="cs-CZ" sz="6000" u="sng" dirty="0" smtClean="0"/>
            </a:br>
            <a:r>
              <a:rPr lang="cs-CZ" sz="6000" u="sng" dirty="0" smtClean="0"/>
              <a:t>opatření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22. srpna 2017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Cíl pracovní skupiny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Vytvořit konsenzem takový soubor, který naplní </a:t>
            </a:r>
            <a:r>
              <a:rPr lang="cs-CZ" u="sng" dirty="0" smtClean="0"/>
              <a:t>parametry výzvy </a:t>
            </a:r>
            <a:r>
              <a:rPr lang="cs-CZ" dirty="0" smtClean="0"/>
              <a:t>(podporované aktivity, využití alokace výzvy, plnění indikátorů, realizace ve vymezeném území)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1.3.1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/>
              <a:t>Zprůtočnění</a:t>
            </a:r>
            <a:r>
              <a:rPr lang="cs-CZ" b="1" dirty="0" smtClean="0"/>
              <a:t> nebo zvýšení retenčního potenciálu koryt vodních toků a přilehlých niv, zlepšení přirozených rozlivů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úplné či částečné odstranění nevhodného opevnění koryta vodního toku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odstranění migračních překážek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zlepšení morfologie koryta vodního toku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úprava zemních břehů do mírnějších a proměnlivých sklonů a jejich případná stabilizace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07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1.3.1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výsadba </a:t>
            </a:r>
            <a:r>
              <a:rPr lang="cs-CZ" dirty="0"/>
              <a:t>doprovodných dřevin spolu se zatravněním břehů a okolí vodního toku (např. realizace ochranných zatravněných pásů podél vodního </a:t>
            </a:r>
            <a:r>
              <a:rPr lang="cs-CZ" dirty="0" smtClean="0"/>
              <a:t>toku)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obnova </a:t>
            </a:r>
            <a:r>
              <a:rPr lang="cs-CZ" dirty="0"/>
              <a:t>původních a tvorba umělých říčních ramen a meandrů, povodňových </a:t>
            </a:r>
            <a:r>
              <a:rPr lang="cs-CZ" dirty="0" err="1"/>
              <a:t>průlehů</a:t>
            </a:r>
            <a:r>
              <a:rPr lang="cs-CZ" dirty="0"/>
              <a:t> a bypassů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tvorba </a:t>
            </a:r>
            <a:r>
              <a:rPr lang="cs-CZ" dirty="0"/>
              <a:t>složeného profilu koryta a vložení členité kynety pro běžné průtoky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otvírání </a:t>
            </a:r>
            <a:r>
              <a:rPr lang="cs-CZ" dirty="0"/>
              <a:t>nivních ploch pro povodňové rozlivy a jejich vhodné úpravy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04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1.3.2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Hospodaření se srážkovými vodami v </a:t>
            </a:r>
            <a:r>
              <a:rPr lang="cs-CZ" b="1" dirty="0" err="1" smtClean="0"/>
              <a:t>intravilánu</a:t>
            </a:r>
            <a:r>
              <a:rPr lang="cs-CZ" b="1" dirty="0" smtClean="0"/>
              <a:t> a jejich další využití namísto jejich urychleného odvádění do kanalizací do toků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povrchová </a:t>
            </a:r>
            <a:r>
              <a:rPr lang="cs-CZ" dirty="0"/>
              <a:t>vsakovací a retenční zařízení doplněná zelení (plošný vsak, </a:t>
            </a:r>
            <a:r>
              <a:rPr lang="cs-CZ" dirty="0" err="1"/>
              <a:t>průleh</a:t>
            </a:r>
            <a:r>
              <a:rPr lang="cs-CZ" dirty="0"/>
              <a:t>, vsakovací nádrž</a:t>
            </a:r>
            <a:r>
              <a:rPr lang="cs-CZ" dirty="0" smtClean="0"/>
              <a:t>)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podzemní </a:t>
            </a:r>
            <a:r>
              <a:rPr lang="cs-CZ" dirty="0"/>
              <a:t>vsakovací zařízení s retenčním prostorem vyplněným štěrkem nebo </a:t>
            </a:r>
            <a:r>
              <a:rPr lang="cs-CZ" dirty="0" smtClean="0"/>
              <a:t>prefabrikáty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povrchové </a:t>
            </a:r>
            <a:r>
              <a:rPr lang="cs-CZ" dirty="0"/>
              <a:t>či podzemní retenční prostory s regulací odtoku do povrchových vod nebo </a:t>
            </a:r>
            <a:r>
              <a:rPr lang="cs-CZ" dirty="0" smtClean="0"/>
              <a:t>kanalizace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133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1.3.2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akumulační podzemní nádrže na zachytávání srážkových vod a jejich opětovné využití (např. na zálivku či splachování WC</a:t>
            </a:r>
            <a:r>
              <a:rPr lang="cs-CZ" dirty="0" smtClean="0"/>
              <a:t>)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výměna </a:t>
            </a:r>
            <a:r>
              <a:rPr lang="cs-CZ" dirty="0"/>
              <a:t>nepropustných zpevněných povrchů za propustné zpevněné a propustné povrchy se součinitelem odtoku každého z nových povrchů do 0,5 včetně (výše podpory 50 </a:t>
            </a:r>
            <a:r>
              <a:rPr lang="cs-CZ" dirty="0" smtClean="0"/>
              <a:t>%)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přestavby </a:t>
            </a:r>
            <a:r>
              <a:rPr lang="cs-CZ" dirty="0"/>
              <a:t>konstrukcí střech s okamžitým odtokem srážkové vody (keramické, plechové atd.) na povrchy s akumulační schopností (vegetační, retenční) se součinitelem odtoku do 0,7 včetně </a:t>
            </a:r>
          </a:p>
        </p:txBody>
      </p:sp>
    </p:spTree>
    <p:extLst>
      <p:ext uri="{BB962C8B-B14F-4D97-AF65-F5344CB8AC3E}">
        <p14:creationId xmlns:p14="http://schemas.microsoft.com/office/powerpoint/2010/main" val="2823147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1.3.3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Obnovení, výstavba a rekonstrukce, případně modernizace vodních děl sloužící povodňové ochraně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obnova</a:t>
            </a:r>
            <a:r>
              <a:rPr lang="cs-CZ" dirty="0"/>
              <a:t>, výstavba a rekonstrukce ochranných nádrží (suchých nádrží, retenčních nádrží a poldrů</a:t>
            </a:r>
            <a:r>
              <a:rPr lang="cs-CZ" dirty="0" smtClean="0"/>
              <a:t>)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vybudování </a:t>
            </a:r>
            <a:r>
              <a:rPr lang="cs-CZ" dirty="0"/>
              <a:t>nebo rekonstrukce bezpečnostních přelivů na stávajících vodních nádržích včetně technických objektů souvisejících s bezpečností vodního </a:t>
            </a:r>
            <a:r>
              <a:rPr lang="cs-CZ" dirty="0" smtClean="0"/>
              <a:t>díla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062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Říčanský potok - Světice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Úprava toku a přilehlé nivy, Světice – rybník </a:t>
            </a:r>
            <a:r>
              <a:rPr lang="cs-CZ" dirty="0" err="1" smtClean="0"/>
              <a:t>Rozpakov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43300: </a:t>
            </a:r>
            <a:r>
              <a:rPr lang="cs-CZ" b="1" dirty="0" smtClean="0"/>
              <a:t>0,251 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CO20: </a:t>
            </a:r>
            <a:r>
              <a:rPr lang="cs-CZ" b="1" dirty="0" smtClean="0"/>
              <a:t>20 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Výše požadované podpory z FS: </a:t>
            </a:r>
            <a:r>
              <a:rPr lang="cs-CZ" b="1" dirty="0" smtClean="0"/>
              <a:t>31 936 294 Kč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Úprava směrování toku, vybudování tůní, umožnění rozlivu do údolní nivy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Pitkovický potok -</a:t>
            </a:r>
            <a:r>
              <a:rPr lang="cs-CZ" dirty="0" err="1" smtClean="0"/>
              <a:t>Jažlovice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</a:t>
            </a:r>
            <a:r>
              <a:rPr lang="cs-CZ" dirty="0" smtClean="0"/>
              <a:t>43300: </a:t>
            </a:r>
            <a:r>
              <a:rPr lang="cs-CZ" b="1" dirty="0" smtClean="0"/>
              <a:t>0,064 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CO20: </a:t>
            </a:r>
            <a:r>
              <a:rPr lang="cs-CZ" b="1" dirty="0" smtClean="0"/>
              <a:t>10 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Výše požadované podpory z FS: </a:t>
            </a:r>
            <a:r>
              <a:rPr lang="cs-CZ" b="1" dirty="0" smtClean="0"/>
              <a:t>2 150 491 Kč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Úprava směřování toku (meandry a hloubková členitost), vybudování průtočné tůně, umožnění rozlivu do údolní nivy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Pitkovický potok – suchá nádrž Kuří - Nupaky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</a:t>
            </a:r>
            <a:r>
              <a:rPr lang="cs-CZ" dirty="0" smtClean="0"/>
              <a:t>43500: </a:t>
            </a:r>
            <a:r>
              <a:rPr lang="cs-CZ" b="1" dirty="0" smtClean="0"/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CO20: </a:t>
            </a:r>
            <a:r>
              <a:rPr lang="cs-CZ" b="1" dirty="0" smtClean="0"/>
              <a:t>100 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</a:t>
            </a:r>
            <a:r>
              <a:rPr lang="cs-CZ" dirty="0" smtClean="0"/>
              <a:t>FS: </a:t>
            </a:r>
            <a:r>
              <a:rPr lang="cs-CZ" b="1" dirty="0" smtClean="0"/>
              <a:t>36 560 880 Kč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Vybudování suché nádrže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Říčanský potok – u zimního stadionu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</a:t>
            </a:r>
            <a:r>
              <a:rPr lang="cs-CZ" dirty="0" smtClean="0"/>
              <a:t>43300: </a:t>
            </a:r>
            <a:r>
              <a:rPr lang="cs-CZ" b="1" dirty="0" smtClean="0"/>
              <a:t>0,310 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CO20: </a:t>
            </a:r>
            <a:r>
              <a:rPr lang="cs-CZ" b="1" dirty="0" smtClean="0"/>
              <a:t>92 osob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</a:t>
            </a:r>
            <a:r>
              <a:rPr lang="cs-CZ" dirty="0" smtClean="0"/>
              <a:t>FS: </a:t>
            </a:r>
            <a:r>
              <a:rPr lang="cs-CZ" b="1" dirty="0" smtClean="0"/>
              <a:t>8 840 000 Kč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Odstranění betonového opevnění, navrácení přírodního charakteru koryta toku, vytvoření meandrů, vytvoření průtočné tůně, další vedlejší aktivity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85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5) Říčanský les nad železnicí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500" dirty="0" smtClean="0"/>
              <a:t>Pravostranný přítok Říčanského potoka, dále se vlévá do rybníku Srnčí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500" dirty="0" smtClean="0"/>
              <a:t>Hodnota </a:t>
            </a:r>
            <a:r>
              <a:rPr lang="cs-CZ" sz="3500" dirty="0"/>
              <a:t>indikátoru </a:t>
            </a:r>
            <a:r>
              <a:rPr lang="cs-CZ" sz="3500" dirty="0" smtClean="0"/>
              <a:t>43300: </a:t>
            </a:r>
            <a:r>
              <a:rPr lang="cs-CZ" sz="3500" b="1" dirty="0" smtClean="0"/>
              <a:t>0,098 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500" dirty="0" smtClean="0"/>
              <a:t>Hodnota indikátoru CO20: </a:t>
            </a:r>
            <a:r>
              <a:rPr lang="cs-CZ" sz="3500" b="1" dirty="0" smtClean="0"/>
              <a:t>12 osob</a:t>
            </a:r>
            <a:endParaRPr lang="cs-CZ" sz="35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</a:t>
            </a:r>
            <a:r>
              <a:rPr lang="cs-CZ" dirty="0" smtClean="0"/>
              <a:t>FS: </a:t>
            </a:r>
            <a:r>
              <a:rPr lang="cs-CZ" b="1" dirty="0" smtClean="0"/>
              <a:t>1 604 460 Kč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Obnovení přirozeného směru a původní šířky koryta, </a:t>
            </a:r>
            <a:r>
              <a:rPr lang="cs-CZ" dirty="0" err="1" smtClean="0"/>
              <a:t>meandrace</a:t>
            </a:r>
            <a:r>
              <a:rPr lang="cs-CZ" dirty="0" smtClean="0"/>
              <a:t>, zvýšení retenční schopnosti nivy, vytvoření biotopu </a:t>
            </a:r>
            <a:r>
              <a:rPr lang="cs-CZ" dirty="0"/>
              <a:t>pro předčištění vody před vtokem do nádrže Srnčí </a:t>
            </a:r>
            <a:r>
              <a:rPr lang="cs-CZ" dirty="0" smtClean="0"/>
              <a:t>(usazení splavenin)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6) Protierozní opatření pole Kuří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43300: </a:t>
            </a:r>
            <a:r>
              <a:rPr lang="cs-CZ" b="1" dirty="0" smtClean="0"/>
              <a:t>0,8 </a:t>
            </a:r>
            <a:r>
              <a:rPr lang="cs-CZ" b="1" dirty="0"/>
              <a:t>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CO20: </a:t>
            </a:r>
            <a:r>
              <a:rPr lang="cs-CZ" b="1" dirty="0" smtClean="0"/>
              <a:t>34 </a:t>
            </a:r>
            <a:r>
              <a:rPr lang="cs-CZ" b="1" dirty="0"/>
              <a:t>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100" dirty="0"/>
              <a:t>Výše požadované podpory z FS: </a:t>
            </a:r>
            <a:r>
              <a:rPr lang="cs-CZ" sz="3100" b="1" dirty="0" smtClean="0"/>
              <a:t>4 003 020,60 Kč</a:t>
            </a:r>
            <a:endParaRPr lang="cs-CZ" sz="3100" b="1" dirty="0"/>
          </a:p>
          <a:p>
            <a:r>
              <a:rPr lang="cs-CZ" dirty="0" smtClean="0">
                <a:solidFill>
                  <a:srgbClr val="FF0000"/>
                </a:solidFill>
              </a:rPr>
              <a:t>Protierozní opatření (protierozní meze, svodné příkopy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dirty="0" err="1" smtClean="0">
                <a:solidFill>
                  <a:srgbClr val="FF0000"/>
                </a:solidFill>
              </a:rPr>
              <a:t>průlehy</a:t>
            </a:r>
            <a:r>
              <a:rPr lang="cs-CZ" dirty="0" smtClean="0">
                <a:solidFill>
                  <a:srgbClr val="FF0000"/>
                </a:solidFill>
              </a:rPr>
              <a:t>, zatravněné údolnice)</a:t>
            </a:r>
          </a:p>
          <a:p>
            <a:endParaRPr lang="cs-CZ" b="1" dirty="0" smtClean="0"/>
          </a:p>
          <a:p>
            <a:r>
              <a:rPr lang="cs-CZ" b="1" dirty="0" smtClean="0"/>
              <a:t>Problematické zařazení do aktivity 1.3.1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7) Pitkovický potok: Voděrádky - </a:t>
            </a:r>
            <a:r>
              <a:rPr lang="cs-CZ" dirty="0" err="1" smtClean="0"/>
              <a:t>Krabošice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43300: </a:t>
            </a:r>
            <a:r>
              <a:rPr lang="cs-CZ" b="1" dirty="0" smtClean="0"/>
              <a:t>0,8 km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CO20: </a:t>
            </a:r>
            <a:r>
              <a:rPr lang="cs-CZ" b="1" dirty="0" smtClean="0"/>
              <a:t>34 </a:t>
            </a:r>
            <a:r>
              <a:rPr lang="cs-CZ" b="1" dirty="0"/>
              <a:t>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FS: </a:t>
            </a:r>
            <a:r>
              <a:rPr lang="cs-CZ" b="1" dirty="0" smtClean="0"/>
              <a:t>7 981 160 Kč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Protierozní opatření (zatravněná údolnice, protierozní příkopy, svodné </a:t>
            </a:r>
            <a:r>
              <a:rPr lang="cs-CZ" dirty="0" err="1" smtClean="0">
                <a:solidFill>
                  <a:srgbClr val="FF0000"/>
                </a:solidFill>
              </a:rPr>
              <a:t>průlehy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Problematické zařazení do aktivity 1.3.1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8) Odkrytí koryta Říčanského potoka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43300: </a:t>
            </a:r>
            <a:r>
              <a:rPr lang="cs-CZ" b="1" dirty="0" smtClean="0"/>
              <a:t>0,157 </a:t>
            </a:r>
            <a:r>
              <a:rPr lang="cs-CZ" b="1" dirty="0"/>
              <a:t>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CO20: </a:t>
            </a:r>
            <a:r>
              <a:rPr lang="cs-CZ" b="1" dirty="0" smtClean="0"/>
              <a:t>84 </a:t>
            </a:r>
            <a:r>
              <a:rPr lang="cs-CZ" b="1" dirty="0"/>
              <a:t>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FS: </a:t>
            </a:r>
            <a:r>
              <a:rPr lang="cs-CZ" b="1" dirty="0" smtClean="0"/>
              <a:t>21 907 050 Kč</a:t>
            </a:r>
            <a:endParaRPr lang="cs-CZ" b="1" dirty="0"/>
          </a:p>
          <a:p>
            <a:r>
              <a:rPr lang="cs-CZ" dirty="0" smtClean="0"/>
              <a:t>Odkrytí toku, zlepšení morfologie dna, nahrazení betonových břehů zatravněnými (příp. </a:t>
            </a:r>
            <a:r>
              <a:rPr lang="cs-CZ" dirty="0" err="1" smtClean="0"/>
              <a:t>gabiony</a:t>
            </a:r>
            <a:r>
              <a:rPr lang="cs-CZ" dirty="0" smtClean="0"/>
              <a:t>), vegetační doplnění břehů</a:t>
            </a:r>
          </a:p>
          <a:p>
            <a:endParaRPr lang="cs-CZ" b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9) Protierozní opatření – pole u tenisového klubu Oáza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43300: </a:t>
            </a:r>
            <a:r>
              <a:rPr lang="cs-CZ" b="1" dirty="0" smtClean="0"/>
              <a:t>0,800 </a:t>
            </a:r>
            <a:r>
              <a:rPr lang="cs-CZ" b="1" dirty="0"/>
              <a:t>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CO20: </a:t>
            </a:r>
            <a:r>
              <a:rPr lang="cs-CZ" b="1" dirty="0" smtClean="0"/>
              <a:t>6 </a:t>
            </a:r>
            <a:r>
              <a:rPr lang="cs-CZ" b="1" dirty="0"/>
              <a:t>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Výše požadované podpory z FS: </a:t>
            </a:r>
            <a:r>
              <a:rPr lang="cs-CZ" b="1" dirty="0" smtClean="0"/>
              <a:t>3 496 900 Kč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rgbClr val="FF0000"/>
                </a:solidFill>
              </a:rPr>
              <a:t>Protierozní opatření (protierozní meze, příkopy, </a:t>
            </a:r>
            <a:r>
              <a:rPr lang="cs-CZ" dirty="0" err="1" smtClean="0">
                <a:solidFill>
                  <a:srgbClr val="FF0000"/>
                </a:solidFill>
              </a:rPr>
              <a:t>průlehy</a:t>
            </a:r>
            <a:r>
              <a:rPr lang="cs-CZ" dirty="0" smtClean="0">
                <a:solidFill>
                  <a:srgbClr val="FF0000"/>
                </a:solidFill>
              </a:rPr>
              <a:t> a zatravněné údolnice)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Problematické zařazení do aktivity 1.3.1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10) Zvýšení retenční kapacity- Pod Strašínem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43300: </a:t>
            </a:r>
            <a:r>
              <a:rPr lang="cs-CZ" b="1" dirty="0" smtClean="0"/>
              <a:t>0,700 </a:t>
            </a:r>
            <a:r>
              <a:rPr lang="cs-CZ" b="1" dirty="0"/>
              <a:t>km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indikátoru CO20: </a:t>
            </a:r>
            <a:r>
              <a:rPr lang="cs-CZ" b="1" dirty="0" smtClean="0"/>
              <a:t>40 </a:t>
            </a:r>
            <a:r>
              <a:rPr lang="cs-CZ" b="1" dirty="0"/>
              <a:t>osob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100" dirty="0"/>
              <a:t>Výše požadované podpory z FS: </a:t>
            </a:r>
            <a:r>
              <a:rPr lang="cs-CZ" sz="3100" b="1" dirty="0" smtClean="0"/>
              <a:t>4 818 522,50 Kč</a:t>
            </a:r>
            <a:endParaRPr lang="cs-CZ" sz="3100" b="1" dirty="0"/>
          </a:p>
          <a:p>
            <a:r>
              <a:rPr lang="cs-CZ" dirty="0" smtClean="0"/>
              <a:t>Výstavba dvou přehrážek – retenční a konsolidační</a:t>
            </a:r>
          </a:p>
          <a:p>
            <a:r>
              <a:rPr lang="cs-CZ" dirty="0" smtClean="0"/>
              <a:t>Nejasná lokalizace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Jednání ŘV ITI PMO – 27. září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6</a:t>
            </a:r>
            <a:r>
              <a:rPr lang="cs-CZ" dirty="0" smtClean="0"/>
              <a:t>. října 2017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Výzva OP ŽP (PRŮBĚŽNÁ) byla vyhlášena 16. ledna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Příjem žádostí </a:t>
            </a:r>
            <a:r>
              <a:rPr lang="cs-CZ" dirty="0"/>
              <a:t>v </a:t>
            </a:r>
            <a:r>
              <a:rPr lang="cs-CZ" dirty="0" smtClean="0"/>
              <a:t>IS KP14+ otevřen od 16. ledna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Ukončení příjmu žádostí v IS KP14+ 2. ledna 2019 ve 20:00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Následně budou projektové žádosti hodnoceny dle hodnotících kritérií OP ŽP 2014 </a:t>
            </a:r>
            <a:r>
              <a:rPr lang="cs-CZ" dirty="0"/>
              <a:t>– </a:t>
            </a:r>
            <a:r>
              <a:rPr lang="cs-CZ" dirty="0" smtClean="0"/>
              <a:t>2020 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www.opzp.cz/</a:t>
            </a:r>
            <a:r>
              <a:rPr lang="cs-CZ" dirty="0" err="1" smtClean="0">
                <a:hlinkClick r:id="rId2"/>
              </a:rPr>
              <a:t>vyzvy</a:t>
            </a:r>
            <a:r>
              <a:rPr lang="cs-CZ" dirty="0" smtClean="0">
                <a:hlinkClick r:id="rId2"/>
              </a:rPr>
              <a:t>/82-vyzva/dokumenty</a:t>
            </a:r>
            <a:r>
              <a:rPr lang="cs-CZ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Rozhodovat bude připravenost a kvalita projektů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720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keinwachterova@ipr.praha.eu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kubicek@ipr.praha.eu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 koordinátor pro protipovodňová opatření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Radomír Bocek</a:t>
            </a:r>
          </a:p>
          <a:p>
            <a:pPr>
              <a:spcAft>
                <a:spcPts val="0"/>
              </a:spcAft>
            </a:pPr>
            <a:r>
              <a:rPr lang="cs-CZ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radomir.bocek@hotmail.com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Specifikace aktivit pro danou oblast, ale nejedná se o </a:t>
            </a:r>
            <a:r>
              <a:rPr lang="cs-CZ" b="1" i="1" dirty="0" smtClean="0"/>
              <a:t>„změkčování“ </a:t>
            </a:r>
            <a:r>
              <a:rPr lang="cs-CZ" b="1" dirty="0" smtClean="0"/>
              <a:t>podmínek nastavených OP ŽP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Důraz na </a:t>
            </a:r>
            <a:r>
              <a:rPr lang="cs-CZ" b="1" dirty="0" smtClean="0"/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Proces schvalování projektů</a:t>
            </a:r>
          </a:p>
        </p:txBody>
      </p:sp>
      <p:pic>
        <p:nvPicPr>
          <p:cNvPr id="20482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73038"/>
            <a:ext cx="8899525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5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10 předložených projektových </a:t>
            </a:r>
            <a:r>
              <a:rPr lang="cs-CZ" altLang="cs-CZ" dirty="0"/>
              <a:t>záměrů, </a:t>
            </a:r>
            <a:endParaRPr lang="cs-CZ" altLang="cs-CZ" dirty="0" smtClean="0"/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Všechny záměry lokalizovány v SO ORP Říčany, </a:t>
            </a:r>
            <a:endParaRPr lang="cs-CZ" altLang="cs-CZ" dirty="0"/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P</a:t>
            </a:r>
            <a:r>
              <a:rPr lang="cs-CZ" altLang="cs-CZ" dirty="0" smtClean="0"/>
              <a:t>rojektové </a:t>
            </a:r>
            <a:r>
              <a:rPr lang="cs-CZ" altLang="cs-CZ" dirty="0"/>
              <a:t>záměry za </a:t>
            </a:r>
            <a:r>
              <a:rPr lang="cs-CZ" altLang="cs-CZ" dirty="0" smtClean="0"/>
              <a:t> cca 123 mil. Kč </a:t>
            </a:r>
            <a:r>
              <a:rPr lang="cs-CZ" altLang="cs-CZ" dirty="0"/>
              <a:t>(</a:t>
            </a:r>
            <a:r>
              <a:rPr lang="cs-CZ" altLang="cs-CZ" dirty="0" smtClean="0"/>
              <a:t>příspěvek Unie); průměrný požadovaný příspěvek Unie na </a:t>
            </a:r>
            <a:r>
              <a:rPr lang="cs-CZ" altLang="cs-CZ" dirty="0"/>
              <a:t>projekt </a:t>
            </a:r>
            <a:r>
              <a:rPr lang="cs-CZ" altLang="cs-CZ" dirty="0" smtClean="0"/>
              <a:t>je cca 12,3 mil. Kč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Hlavní problémy u přijatých PZ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Relevance předložených projektů pro podporované aktivity v rámci výzvy nositele ITI (protipovodňová vs. protierozní opatření)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Stanovení cílové hodnoty indikátoru CO20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Určení Cílové skupiny (uživatelé výstupů z projektu)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Riziko – majetkoprávní vypořádání (nepovede se získat všechny potřebné pozemky)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Předložené projektové záměry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646810"/>
              </p:ext>
            </p:extLst>
          </p:nvPr>
        </p:nvGraphicFramePr>
        <p:xfrm>
          <a:off x="2051720" y="1124744"/>
          <a:ext cx="4752528" cy="5400601"/>
        </p:xfrm>
        <a:graphic>
          <a:graphicData uri="http://schemas.openxmlformats.org/drawingml/2006/table">
            <a:tbl>
              <a:tblPr/>
              <a:tblGrid>
                <a:gridCol w="891099"/>
                <a:gridCol w="1575567"/>
                <a:gridCol w="1265619"/>
                <a:gridCol w="1020243"/>
              </a:tblGrid>
              <a:tr h="49614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Žadatel</a:t>
                      </a:r>
                    </a:p>
                  </a:txBody>
                  <a:tcPr marL="6816" marR="6816" marT="68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projektu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Hodnoty indikátorů (CO20/43300/43500)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Výše pořadované podpory z FS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561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Povodí Vltavy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Říčanský potok - úprava toku a přilehlé nivy, Světice - rybník Rozpakov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0,251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31 885 294,35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Povodí Vltavy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Pitkovický potok - úprava toku a přilehlé nivy, Jažlovice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0,064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2 150 491,00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Povodí Vltavy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Pitkovický potok - suchá nádrž Kuří - Nupaky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cs-CZ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--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36 560 880,00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Retenční prostor u zimního stadionu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0,310 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8 840 000,00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09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Navýšení retenční kapacity - Říčanský les nad železnicí, k. ú. Říčany u Prahy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0,098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1 604 460,00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05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Protierozní opatření pole Kuří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0,800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4 003 020,60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09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Opatření v povodí Pitkovického potoka -revitalizace územní Voděrádky - Krabošice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0,800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7 981 160,00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Odkrytí koryta Říčanského potoka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0,157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21 907 050,00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671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Protierozní opatření pole u tenisového klubu Oáza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0,800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3 496 900,00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671"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Město Říčany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Zvýšení retenční kapacity v lokalitě pod Strašínem</a:t>
                      </a:r>
                    </a:p>
                  </a:txBody>
                  <a:tcPr marL="6816" marR="6816" marT="6816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0,700 </a:t>
                      </a:r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4 818 522,50 Kč</a:t>
                      </a:r>
                    </a:p>
                  </a:txBody>
                  <a:tcPr marL="6816" marR="6816" marT="6816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5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Alokace opatření a aktivit ITI (PPO)</a:t>
            </a:r>
          </a:p>
        </p:txBody>
      </p:sp>
      <p:sp>
        <p:nvSpPr>
          <p:cNvPr id="23554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cs typeface="Arial" charset="0"/>
              </a:rPr>
              <a:t>Opatření 2.1.1 Strategie ITI (Budování PPO)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Celkové způsobilé výdaje	</a:t>
            </a:r>
            <a:r>
              <a:rPr lang="cs-CZ" b="1" dirty="0" smtClean="0"/>
              <a:t>151 500 000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Příspěvek Unie – OPŽP	</a:t>
            </a:r>
            <a:r>
              <a:rPr lang="cs-CZ" b="1" u="sng" dirty="0" smtClean="0">
                <a:solidFill>
                  <a:srgbClr val="00AEEF"/>
                </a:solidFill>
              </a:rPr>
              <a:t>128 775 000 Kč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výzvy nositele ITI č. 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</a:t>
            </a:r>
            <a:r>
              <a:rPr lang="cs-CZ" b="1" dirty="0"/>
              <a:t>128 775 000 Kč </a:t>
            </a:r>
            <a:r>
              <a:rPr lang="cs-CZ" i="1" dirty="0"/>
              <a:t>(100 % celkové současné alokace</a:t>
            </a:r>
            <a:r>
              <a:rPr lang="cs-CZ" i="1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i="1" dirty="0" smtClean="0"/>
              <a:t>Na základě plánované aktualizace Integrované strategie ITI je očekáván nárůst  alokace o cca 50 mil. Kč </a:t>
            </a:r>
            <a:endParaRPr lang="cs-CZ" b="1" i="1" dirty="0"/>
          </a:p>
          <a:p>
            <a:pPr lvl="1">
              <a:buFont typeface="Wingdings" panose="05000000000000000000" pitchFamily="2" charset="2"/>
              <a:buChar char="Ø"/>
            </a:pPr>
            <a:endParaRPr lang="cs-CZ" b="1" i="1" dirty="0" smtClean="0">
              <a:solidFill>
                <a:srgbClr val="00AEEF"/>
              </a:solidFill>
            </a:endParaRPr>
          </a:p>
          <a:p>
            <a:pPr marL="0" indent="0">
              <a:buFont typeface="Arial" charset="0"/>
              <a:buNone/>
            </a:pPr>
            <a:endParaRPr lang="cs-CZ" b="1" dirty="0" smtClean="0"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2.1.1 Strategie ITI (</a:t>
            </a:r>
            <a:r>
              <a:rPr lang="cs-CZ" sz="4000" dirty="0" smtClean="0"/>
              <a:t>Budování protipovodňových opatření)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smtClean="0"/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968075"/>
              </p:ext>
            </p:extLst>
          </p:nvPr>
        </p:nvGraphicFramePr>
        <p:xfrm>
          <a:off x="468313" y="1773238"/>
          <a:ext cx="7920880" cy="352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809"/>
                <a:gridCol w="2872254"/>
                <a:gridCol w="2604817"/>
              </a:tblGrid>
              <a:tr h="86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Opatření</a:t>
                      </a:r>
                      <a:r>
                        <a:rPr lang="cs-CZ" sz="2400" baseline="0" dirty="0" smtClean="0"/>
                        <a:t> 2.1.1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Předložené PZ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866060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Délka řešených</a:t>
                      </a:r>
                      <a:r>
                        <a:rPr lang="cs-CZ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km toku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4,73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3,98</a:t>
                      </a:r>
                      <a:endParaRPr lang="cs-CZ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1379281">
                <a:tc>
                  <a:txBody>
                    <a:bodyPr/>
                    <a:lstStyle/>
                    <a:p>
                      <a:pPr algn="l"/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obyvatel chráněných opatřeními proti</a:t>
                      </a:r>
                      <a:r>
                        <a:rPr lang="cs-CZ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povodním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404</a:t>
                      </a:r>
                      <a:endParaRPr lang="cs-CZ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4169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FS 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128 775 000 Kč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123 298 778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15888"/>
            <a:ext cx="8712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1258888"/>
            <a:ext cx="8712200" cy="5194448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Kontrola předložených projektových záměrů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Předloženo 10 projektových záměrů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7</a:t>
            </a:r>
            <a:r>
              <a:rPr lang="cs-CZ" dirty="0" smtClean="0"/>
              <a:t> PZ bylo před konáním pracovní skupiny vyhodnoceno v souladu se Strategií ITI dle kritérií ŘV ITI PMO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3 PZ možný nesoulad z důvodu zaměření projektu na protierozní opatření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4465</TotalTime>
  <Words>1334</Words>
  <Application>Microsoft Office PowerPoint</Application>
  <PresentationFormat>Předvádění na obrazovce (4:3)</PresentationFormat>
  <Paragraphs>215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Motiv systému Office</vt:lpstr>
      <vt:lpstr>  Pracovní skupina  Protipovodňová opatření  </vt:lpstr>
      <vt:lpstr>Program</vt:lpstr>
      <vt:lpstr>Integrovaná strategie pro ITI PMO</vt:lpstr>
      <vt:lpstr>Proces schvalování projektů</vt:lpstr>
      <vt:lpstr>Předložené projektové záměry</vt:lpstr>
      <vt:lpstr>Předložené projektové záměry</vt:lpstr>
      <vt:lpstr>Alokace opatření a aktivit ITI (PPO)</vt:lpstr>
      <vt:lpstr>Opatření 2.1.1 Strategie ITI (Budování protipovodňových opatření)</vt:lpstr>
      <vt:lpstr>Posouzení souladu PZ se strategií ITI PMO</vt:lpstr>
      <vt:lpstr>Posouzení souladu PZ se strategií ITI PMO</vt:lpstr>
      <vt:lpstr>Aktivita 1.3.1</vt:lpstr>
      <vt:lpstr>Aktivita 1.3.1</vt:lpstr>
      <vt:lpstr>Aktivita 1.3.2</vt:lpstr>
      <vt:lpstr>Aktivita 1.3.2</vt:lpstr>
      <vt:lpstr>Aktivita 1.3.3</vt:lpstr>
      <vt:lpstr>1) Říčanský potok - Světice</vt:lpstr>
      <vt:lpstr>2) Pitkovický potok -Jažlovice </vt:lpstr>
      <vt:lpstr>3) Pitkovický potok – suchá nádrž Kuří - Nupaky</vt:lpstr>
      <vt:lpstr>4) Říčanský potok – u zimního stadionu</vt:lpstr>
      <vt:lpstr>5) Říčanský les nad železnicí</vt:lpstr>
      <vt:lpstr>6) Protierozní opatření pole Kuří</vt:lpstr>
      <vt:lpstr>7) Pitkovický potok: Voděrádky - Krabošice</vt:lpstr>
      <vt:lpstr>8) Odkrytí koryta Říčanského potoka</vt:lpstr>
      <vt:lpstr>9) Protierozní opatření – pole u tenisového klubu Oáza</vt:lpstr>
      <vt:lpstr>10) Zvýšení retenční kapacity- Pod Strašínem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Kubíček Ondřej Mgr. (IPR/SSP)</cp:lastModifiedBy>
  <cp:revision>252</cp:revision>
  <cp:lastPrinted>2017-08-21T13:52:51Z</cp:lastPrinted>
  <dcterms:created xsi:type="dcterms:W3CDTF">2016-01-20T08:04:53Z</dcterms:created>
  <dcterms:modified xsi:type="dcterms:W3CDTF">2017-08-21T14:31:26Z</dcterms:modified>
</cp:coreProperties>
</file>